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08" r:id="rId3"/>
    <p:sldId id="427" r:id="rId4"/>
    <p:sldId id="428" r:id="rId5"/>
    <p:sldId id="426" r:id="rId6"/>
    <p:sldId id="436" r:id="rId7"/>
    <p:sldId id="437" r:id="rId8"/>
    <p:sldId id="438" r:id="rId9"/>
    <p:sldId id="439" r:id="rId10"/>
    <p:sldId id="433" r:id="rId11"/>
    <p:sldId id="434" r:id="rId12"/>
    <p:sldId id="435" r:id="rId13"/>
    <p:sldId id="423"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566" y="3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CÂY GẠO (T1, 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Ôn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hoa</a:t>
            </a:r>
            <a:r>
              <a:rPr lang="en-US" sz="3600" b="1" i="1" dirty="0">
                <a:solidFill>
                  <a:srgbClr val="0000CC"/>
                </a:solidFill>
                <a:latin typeface="Times New Roman" pitchFamily="18" charset="0"/>
                <a:cs typeface="Times New Roman" pitchFamily="18" charset="0"/>
              </a:rPr>
              <a:t> Q, R</a:t>
            </a:r>
            <a:endParaRPr lang="en-US" sz="3600" b="1" dirty="0">
              <a:solidFill>
                <a:srgbClr val="0000CC"/>
              </a:solidFill>
              <a:latin typeface="Times New Roman" pitchFamily="18" charset="0"/>
              <a:cs typeface="Times New Roman" pitchFamily="18" charset="0"/>
            </a:endParaRPr>
          </a:p>
        </p:txBody>
      </p:sp>
      <p:pic>
        <p:nvPicPr>
          <p:cNvPr id="2" name="chu 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42319" y="3581400"/>
            <a:ext cx="4722949" cy="4495800"/>
          </a:xfrm>
          <a:prstGeom prst="rect">
            <a:avLst/>
          </a:prstGeom>
        </p:spPr>
      </p:pic>
      <p:pic>
        <p:nvPicPr>
          <p:cNvPr id="8" name="chu R.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175617" y="3602611"/>
            <a:ext cx="4677702" cy="4474589"/>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video>
              <p:cMediaNode vol="80000">
                <p:cTn id="22" fill="hold" display="0">
                  <p:stCondLst>
                    <p:cond delay="indefinite"/>
                  </p:stCondLst>
                </p:cTn>
                <p:tgtEl>
                  <p:spTgt spid="8"/>
                </p:tgtEl>
              </p:cMediaNode>
            </p:video>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5.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dirty="0">
                <a:solidFill>
                  <a:srgbClr val="0000CC"/>
                </a:solidFill>
                <a:latin typeface="Times New Roman" pitchFamily="18" charset="0"/>
                <a:cs typeface="Times New Roman" pitchFamily="18" charset="0"/>
              </a:rPr>
              <a:t>a. </a:t>
            </a: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riêng</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2613819" y="3987047"/>
            <a:ext cx="3390900" cy="769441"/>
          </a:xfrm>
          <a:prstGeom prst="rect">
            <a:avLst/>
          </a:prstGeom>
        </p:spPr>
        <p:txBody>
          <a:bodyPr wrap="square">
            <a:spAutoFit/>
          </a:bodyPr>
          <a:lstStyle/>
          <a:p>
            <a:pPr algn="just"/>
            <a:r>
              <a:rPr lang="en-US" sz="4400" b="1" dirty="0" err="1">
                <a:solidFill>
                  <a:srgbClr val="0000CC"/>
                </a:solidFill>
                <a:latin typeface="HP001 4 hàng"/>
                <a:cs typeface="Times New Roman" pitchFamily="18" charset="0"/>
              </a:rPr>
              <a:t>Phú</a:t>
            </a:r>
            <a:r>
              <a:rPr lang="en-US" sz="4400" b="1" dirty="0">
                <a:solidFill>
                  <a:srgbClr val="0000CC"/>
                </a:solidFill>
                <a:latin typeface="HP001 4 hàng"/>
                <a:cs typeface="Times New Roman" pitchFamily="18" charset="0"/>
              </a:rPr>
              <a:t> </a:t>
            </a:r>
            <a:r>
              <a:rPr lang="en-US" sz="4400" b="1" dirty="0" err="1">
                <a:solidFill>
                  <a:srgbClr val="0000CC"/>
                </a:solidFill>
                <a:latin typeface="HP001 4 hàng"/>
                <a:cs typeface="Times New Roman" pitchFamily="18" charset="0"/>
              </a:rPr>
              <a:t>Quốc</a:t>
            </a:r>
            <a:endParaRPr lang="en-US" sz="4400" b="1" dirty="0">
              <a:solidFill>
                <a:srgbClr val="0000CC"/>
              </a:solidFill>
              <a:latin typeface="HP001 4 hàng"/>
              <a:cs typeface="Times New Roman" pitchFamily="18" charset="0"/>
            </a:endParaRP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57621" y="3513958"/>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5.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dirty="0">
                <a:solidFill>
                  <a:srgbClr val="0000CC"/>
                </a:solidFill>
                <a:latin typeface="Times New Roman" pitchFamily="18" charset="0"/>
                <a:cs typeface="Times New Roman" pitchFamily="18" charset="0"/>
              </a:rPr>
              <a:t>b. </a:t>
            </a: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ứng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dụng</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2386309" y="4690999"/>
            <a:ext cx="12168850" cy="1791516"/>
          </a:xfrm>
          <a:prstGeom prst="rect">
            <a:avLst/>
          </a:prstGeom>
        </p:spPr>
        <p:txBody>
          <a:bodyPr wrap="square">
            <a:spAutoFit/>
          </a:bodyPr>
          <a:lstStyle/>
          <a:p>
            <a:pPr algn="ctr">
              <a:lnSpc>
                <a:spcPct val="125000"/>
              </a:lnSpc>
              <a:spcBef>
                <a:spcPts val="200"/>
              </a:spcBef>
            </a:pPr>
            <a:r>
              <a:rPr lang="vi-VN" sz="4350" b="1">
                <a:solidFill>
                  <a:srgbClr val="0000CC"/>
                </a:solidFill>
                <a:latin typeface="HP001 4 hàng" pitchFamily="34" charset="0"/>
                <a:cs typeface="Times New Roman" pitchFamily="18" charset="0"/>
              </a:rPr>
              <a:t>Phú QuǬ – đảo wgǌ xaζ xaζ</a:t>
            </a:r>
          </a:p>
          <a:p>
            <a:pPr algn="ctr">
              <a:lnSpc>
                <a:spcPct val="125000"/>
              </a:lnSpc>
              <a:spcBef>
                <a:spcPts val="200"/>
              </a:spcBef>
            </a:pPr>
            <a:r>
              <a:rPr lang="vi-VN" sz="4350" b="1">
                <a:solidFill>
                  <a:srgbClr val="0000CC"/>
                </a:solidFill>
                <a:latin typeface="HP001 4 hàng" pitchFamily="34" charset="0"/>
                <a:cs typeface="Times New Roman" pitchFamily="18" charset="0"/>
              </a:rPr>
              <a:t>TǟƟ jây wΪ wưϐ, đất làζ ǇrƟ Nam</a:t>
            </a:r>
            <a:r>
              <a:rPr lang="en-US" sz="4350" b="1">
                <a:solidFill>
                  <a:srgbClr val="0000CC"/>
                </a:solidFill>
                <a:latin typeface="HP001 4 hàng" pitchFamily="34" charset="0"/>
                <a:cs typeface="Times New Roman" pitchFamily="18" charset="0"/>
              </a:rPr>
              <a:t>.</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50289125"/>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3" name="CẢNH ĐẸP VIỆT NAM TỪ BẮC XUỐNG N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7519" y="1752600"/>
            <a:ext cx="12953999" cy="67818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9" y="1676400"/>
            <a:ext cx="15087600" cy="749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sp>
        <p:nvSpPr>
          <p:cNvPr id="2" name="Rectangle 1"/>
          <p:cNvSpPr/>
          <p:nvPr/>
        </p:nvSpPr>
        <p:spPr>
          <a:xfrm>
            <a:off x="1563435" y="2828092"/>
            <a:ext cx="13966284" cy="1323439"/>
          </a:xfrm>
          <a:prstGeom prst="rect">
            <a:avLst/>
          </a:prstGeom>
        </p:spPr>
        <p:txBody>
          <a:bodyPr wrap="square">
            <a:spAutoFit/>
          </a:bodyPr>
          <a:lstStyle/>
          <a:p>
            <a:pPr algn="just"/>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nhấn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giọng</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những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giàu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gợi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gợi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endParaRPr lang="en-US" sz="38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1938992"/>
          </a:xfrm>
          <a:prstGeom prst="rect">
            <a:avLst/>
          </a:prstGeom>
        </p:spPr>
        <p:txBody>
          <a:bodyPr wrap="square">
            <a:spAutoFit/>
          </a:bodyPr>
          <a:lstStyle/>
          <a:p>
            <a:r>
              <a:rPr lang="vi-VN" sz="4000" b="1" dirty="0">
                <a:solidFill>
                  <a:srgbClr val="0000CC"/>
                </a:solidFill>
                <a:latin typeface="Times New Roman" panose="02020603050405020304" pitchFamily="18" charset="0"/>
                <a:cs typeface="Times New Roman" panose="02020603050405020304" pitchFamily="18" charset="0"/>
              </a:rPr>
              <a:t>+ Đoạn 1: Từ đầu đến </a:t>
            </a:r>
            <a:r>
              <a:rPr lang="vi-VN" sz="4000" b="1" i="1" dirty="0">
                <a:solidFill>
                  <a:srgbClr val="0000CC"/>
                </a:solidFill>
                <a:latin typeface="Times New Roman" panose="02020603050405020304" pitchFamily="18" charset="0"/>
                <a:cs typeface="Times New Roman" panose="02020603050405020304" pitchFamily="18" charset="0"/>
              </a:rPr>
              <a:t>mùa xuân đấy.</a:t>
            </a:r>
            <a:endParaRPr lang="en-US" sz="4000" b="1" dirty="0">
              <a:solidFill>
                <a:srgbClr val="0000CC"/>
              </a:solidFill>
              <a:latin typeface="Times New Roman" panose="02020603050405020304" pitchFamily="18" charset="0"/>
              <a:cs typeface="Times New Roman" panose="02020603050405020304" pitchFamily="18" charset="0"/>
            </a:endParaRPr>
          </a:p>
          <a:p>
            <a:r>
              <a:rPr lang="vi-VN" sz="4000" b="1" dirty="0">
                <a:solidFill>
                  <a:srgbClr val="0000CC"/>
                </a:solidFill>
                <a:latin typeface="Times New Roman" panose="02020603050405020304" pitchFamily="18" charset="0"/>
                <a:cs typeface="Times New Roman" panose="02020603050405020304" pitchFamily="18" charset="0"/>
              </a:rPr>
              <a:t>+ Đoạn 2: Tiếp theo cho đến </a:t>
            </a:r>
            <a:r>
              <a:rPr lang="en-US" sz="4000" b="1" i="1" dirty="0" err="1">
                <a:solidFill>
                  <a:srgbClr val="0000CC"/>
                </a:solidFill>
                <a:latin typeface="Times New Roman" panose="02020603050405020304" pitchFamily="18" charset="0"/>
                <a:cs typeface="Times New Roman" panose="02020603050405020304" pitchFamily="18" charset="0"/>
              </a:rPr>
              <a:t>tiếng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chim</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hót</a:t>
            </a:r>
            <a:r>
              <a:rPr lang="en-US" sz="4000" b="1" dirty="0">
                <a:solidFill>
                  <a:srgbClr val="0000CC"/>
                </a:solidFill>
                <a:latin typeface="Times New Roman" panose="02020603050405020304" pitchFamily="18" charset="0"/>
                <a:cs typeface="Times New Roman" panose="02020603050405020304" pitchFamily="18" charset="0"/>
              </a:rPr>
              <a:t>.</a:t>
            </a:r>
          </a:p>
          <a:p>
            <a:r>
              <a:rPr lang="vi-VN" sz="4000" b="1" dirty="0">
                <a:solidFill>
                  <a:srgbClr val="0000CC"/>
                </a:solidFill>
                <a:latin typeface="Times New Roman" panose="02020603050405020304" pitchFamily="18" charset="0"/>
                <a:cs typeface="Times New Roman" panose="02020603050405020304" pitchFamily="18" charset="0"/>
              </a:rPr>
              <a:t>+ Đoạn </a:t>
            </a:r>
            <a:r>
              <a:rPr lang="en-US" sz="4000" b="1" dirty="0">
                <a:solidFill>
                  <a:srgbClr val="0000CC"/>
                </a:solidFill>
                <a:latin typeface="Times New Roman" panose="02020603050405020304" pitchFamily="18" charset="0"/>
                <a:cs typeface="Times New Roman" panose="02020603050405020304" pitchFamily="18" charset="0"/>
              </a:rPr>
              <a:t>3</a:t>
            </a:r>
            <a:r>
              <a:rPr lang="vi-VN" sz="4000" b="1" dirty="0">
                <a:solidFill>
                  <a:srgbClr val="0000CC"/>
                </a:solidFill>
                <a:latin typeface="Times New Roman" panose="02020603050405020304" pitchFamily="18" charset="0"/>
                <a:cs typeface="Times New Roman" panose="02020603050405020304" pitchFamily="18" charset="0"/>
              </a:rPr>
              <a:t>: Còn lại</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85120" y="3056395"/>
            <a:ext cx="3212694"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ừng</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ững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585120" y="4038600"/>
            <a:ext cx="13411200" cy="2554545"/>
          </a:xfrm>
          <a:prstGeom prst="rect">
            <a:avLst/>
          </a:prstGeom>
        </p:spPr>
        <p:txBody>
          <a:bodyPr wrap="square">
            <a:spAutoFit/>
          </a:bodyPr>
          <a:lstStyle/>
          <a:p>
            <a:r>
              <a:rPr lang="en-US" sz="4000" i="1" dirty="0">
                <a:latin typeface="Times New Roman" panose="02020603050405020304" pitchFamily="18" charset="0"/>
                <a:cs typeface="Times New Roman" panose="02020603050405020304" pitchFamily="18" charset="0"/>
              </a:rPr>
              <a:t>	</a:t>
            </a:r>
            <a:r>
              <a:rPr lang="vi-VN" sz="4000" i="1" dirty="0">
                <a:solidFill>
                  <a:srgbClr val="0000CC"/>
                </a:solidFill>
                <a:latin typeface="Times New Roman" panose="02020603050405020304" pitchFamily="18" charset="0"/>
                <a:cs typeface="Times New Roman" panose="02020603050405020304" pitchFamily="18" charset="0"/>
              </a:rPr>
              <a:t>Chào mào,/ sáo sậu,/ sáo đen…/ đàn đàn/ lũ lũ / bay đi bay về,/</a:t>
            </a:r>
            <a:r>
              <a:rPr lang="en-US" sz="4000" i="1" dirty="0">
                <a:solidFill>
                  <a:srgbClr val="0000CC"/>
                </a:solidFill>
                <a:latin typeface="Times New Roman" panose="02020603050405020304" pitchFamily="18" charset="0"/>
                <a:cs typeface="Times New Roman" panose="02020603050405020304" pitchFamily="18" charset="0"/>
              </a:rPr>
              <a:t> </a:t>
            </a:r>
            <a:r>
              <a:rPr lang="vi-VN" sz="4000" i="1" dirty="0">
                <a:solidFill>
                  <a:srgbClr val="0000CC"/>
                </a:solidFill>
                <a:latin typeface="Times New Roman" panose="02020603050405020304" pitchFamily="18" charset="0"/>
                <a:cs typeface="Times New Roman" panose="02020603050405020304" pitchFamily="18" charset="0"/>
              </a:rPr>
              <a:t>lượn lên lượn xuống.//</a:t>
            </a:r>
            <a:br>
              <a:rPr lang="vi-VN" sz="4000" i="1" dirty="0">
                <a:solidFill>
                  <a:srgbClr val="0000CC"/>
                </a:solidFill>
                <a:latin typeface="Times New Roman" panose="02020603050405020304" pitchFamily="18" charset="0"/>
                <a:cs typeface="Times New Roman" panose="02020603050405020304" pitchFamily="18" charset="0"/>
              </a:rPr>
            </a:br>
            <a:r>
              <a:rPr lang="en-US" sz="4000" i="1" dirty="0">
                <a:solidFill>
                  <a:srgbClr val="0000CC"/>
                </a:solidFill>
                <a:latin typeface="Times New Roman" panose="02020603050405020304" pitchFamily="18" charset="0"/>
                <a:cs typeface="Times New Roman" panose="02020603050405020304" pitchFamily="18" charset="0"/>
              </a:rPr>
              <a:t>	</a:t>
            </a:r>
            <a:r>
              <a:rPr lang="vi-VN" sz="4000" i="1" dirty="0">
                <a:solidFill>
                  <a:srgbClr val="0000CC"/>
                </a:solidFill>
                <a:latin typeface="Times New Roman" panose="02020603050405020304" pitchFamily="18" charset="0"/>
                <a:cs typeface="Times New Roman" panose="02020603050405020304" pitchFamily="18" charset="0"/>
              </a:rPr>
              <a:t>Cây đứng im,/ cao lớn,/ hiền lành,/ làm tiêu cho những con đò cập bến /và cho những đứa con về thăm quê mẹ.//</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023519" y="3102114"/>
            <a:ext cx="3278705"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búp</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õn</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6004719" y="3102114"/>
            <a:ext cx="35052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áo</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ậu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7909719" y="3089414"/>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ũ</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ũ</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6222652" y="1315885"/>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sp>
        <p:nvSpPr>
          <p:cNvPr id="6" name="TextBox 5"/>
          <p:cNvSpPr txBox="1"/>
          <p:nvPr/>
        </p:nvSpPr>
        <p:spPr>
          <a:xfrm>
            <a:off x="1909834" y="6781800"/>
            <a:ext cx="10067115" cy="1938992"/>
          </a:xfrm>
          <a:prstGeom prst="rect">
            <a:avLst/>
          </a:prstGeom>
          <a:noFill/>
        </p:spPr>
        <p:txBody>
          <a:bodyPr wrap="none" rtlCol="0">
            <a:spAutoFit/>
          </a:bodyPr>
          <a:lstStyle/>
          <a:p>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Tuổi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xuân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tuổi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của</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sự</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hình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thành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phát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triển</a:t>
            </a:r>
            <a:endParaRPr lang="en-US" sz="4000" dirty="0">
              <a:solidFill>
                <a:srgbClr val="0000CC"/>
              </a:solidFill>
              <a:latin typeface="Times New Roman" panose="02020603050405020304" pitchFamily="18" charset="0"/>
              <a:cs typeface="Times New Roman" panose="02020603050405020304" pitchFamily="18" charset="0"/>
            </a:endParaRPr>
          </a:p>
          <a:p>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Vãn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số</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lượng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giảm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không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còn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như</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lúc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đầu</a:t>
            </a:r>
            <a:endParaRPr lang="en-US" sz="4000" dirty="0">
              <a:solidFill>
                <a:srgbClr val="0000CC"/>
              </a:solidFill>
              <a:latin typeface="Times New Roman" panose="02020603050405020304" pitchFamily="18" charset="0"/>
              <a:cs typeface="Times New Roman" panose="02020603050405020304" pitchFamily="18" charset="0"/>
            </a:endParaRPr>
          </a:p>
          <a:p>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Tiêu</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cầm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mốc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để</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từ</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xa</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dễ</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nhìn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thấy</a:t>
            </a:r>
            <a:endParaRPr lang="en-US" sz="4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cxnSp>
        <p:nvCxnSpPr>
          <p:cNvPr id="26" name="Straight Connector 25"/>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búp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nõn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như</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thế</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6167" y="4012066"/>
            <a:ext cx="9689751" cy="2308324"/>
          </a:xfrm>
          <a:prstGeom prst="rect">
            <a:avLst/>
          </a:prstGeom>
        </p:spPr>
        <p:txBody>
          <a:bodyPr wrap="square">
            <a:spAutoFit/>
          </a:bodyPr>
          <a:lstStyle/>
          <a:p>
            <a:r>
              <a:rPr lang="nl-NL" sz="3600" dirty="0">
                <a:solidFill>
                  <a:srgbClr val="0000CC"/>
                </a:solidFill>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517534" y="2896008"/>
            <a:ext cx="3212694"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ừng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ững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2789863" y="2941727"/>
            <a:ext cx="2681456"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búp</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n</a:t>
            </a:r>
            <a:r>
              <a:rPr lang="en-US" sz="3600" b="1" i="1">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517534" y="3581400"/>
            <a:ext cx="3505200"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áo</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ậu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598737" y="3581400"/>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Rectangle 1"/>
          <p:cNvSpPr/>
          <p:nvPr/>
        </p:nvSpPr>
        <p:spPr>
          <a:xfrm>
            <a:off x="199064" y="4495800"/>
            <a:ext cx="5249236" cy="2308324"/>
          </a:xfrm>
          <a:prstGeom prst="rect">
            <a:avLst/>
          </a:prstGeom>
        </p:spPr>
        <p:txBody>
          <a:bodyPr wrap="square">
            <a:spAutoFit/>
          </a:bodyPr>
          <a:lstStyle/>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lũ</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chi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loài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tưng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bừng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gạo</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6167" y="4012066"/>
            <a:ext cx="9689751" cy="1754326"/>
          </a:xfrm>
          <a:prstGeom prst="rect">
            <a:avLst/>
          </a:prstGeom>
        </p:spPr>
        <p:txBody>
          <a:bodyPr wrap="square">
            <a:spAutoFit/>
          </a:bodyPr>
          <a:lstStyle/>
          <a:p>
            <a:r>
              <a:rPr lang="nl-NL" sz="3600" dirty="0">
                <a:solidFill>
                  <a:srgbClr val="0000CC"/>
                </a:solidFill>
                <a:latin typeface="Times New Roman" panose="02020603050405020304" pitchFamily="18" charset="0"/>
                <a:cs typeface="Times New Roman" panose="02020603050405020304" pitchFamily="18" charset="0"/>
              </a:rPr>
              <a:t>	Đàn đàn lũ lũ bay đi bay về, lượn lên lượn xuống. Chúng gọi nhau, trò chuyện, trêu ghẹo và tranh cãi nhau, ồn mà vui không thể tưởng được</a:t>
            </a:r>
            <a:endParaRPr lang="en-US" sz="3600" dirty="0">
              <a:solidFill>
                <a:srgbClr val="0000CC"/>
              </a:solidFill>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517534" y="2896008"/>
            <a:ext cx="3212694"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ừng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ững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789863" y="2941727"/>
            <a:ext cx="2681456"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búp</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n</a:t>
            </a:r>
            <a:r>
              <a:rPr lang="en-US" sz="3600" b="1" i="1">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517534" y="3581400"/>
            <a:ext cx="3505200"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áo</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ậu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2598737" y="3581400"/>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5" name="Rectangle 44"/>
          <p:cNvSpPr/>
          <p:nvPr/>
        </p:nvSpPr>
        <p:spPr>
          <a:xfrm>
            <a:off x="199064" y="4495800"/>
            <a:ext cx="5249236" cy="2308324"/>
          </a:xfrm>
          <a:prstGeom prst="rect">
            <a:avLst/>
          </a:prstGeom>
        </p:spPr>
        <p:txBody>
          <a:bodyPr wrap="square">
            <a:spAutoFit/>
          </a:bodyPr>
          <a:lstStyle/>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lũ</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772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Vì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hội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xuân</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6167" y="4012066"/>
            <a:ext cx="9689751" cy="2308324"/>
          </a:xfrm>
          <a:prstGeom prst="rect">
            <a:avLst/>
          </a:prstGeom>
        </p:spPr>
        <p:txBody>
          <a:bodyPr wrap="square">
            <a:spAutoFit/>
          </a:bodyPr>
          <a:lstStyle/>
          <a:p>
            <a:r>
              <a:rPr lang="nl-NL" sz="3600" dirty="0">
                <a:solidFill>
                  <a:srgbClr val="0000CC"/>
                </a:solidFill>
                <a:latin typeface="Times New Roman" panose="02020603050405020304" pitchFamily="18" charset="0"/>
                <a:cs typeface="Times New Roman" panose="02020603050405020304" pitchFamily="18" charset="0"/>
              </a:rPr>
              <a:t>	Vì trên cây gạo đầy màu sắc và âm thanh rộn rã của các loài chim. Tất cả những âm thanh và màu sắc đó tạo thành  cảnh sắc vui nhộn, náo nhiệt của ngày hội mùa xuân.</a:t>
            </a:r>
            <a:endParaRPr lang="en-US" sz="3600" dirty="0">
              <a:solidFill>
                <a:srgbClr val="0000CC"/>
              </a:solidFill>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517534" y="2896008"/>
            <a:ext cx="3212694"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ừng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ững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2789863" y="2941727"/>
            <a:ext cx="2681456"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búp</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n</a:t>
            </a:r>
            <a:r>
              <a:rPr lang="en-US" sz="3600" b="1" i="1">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517534" y="3581400"/>
            <a:ext cx="3505200"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áo</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ậu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2598737" y="3581400"/>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199064" y="4495800"/>
            <a:ext cx="5249236" cy="2308324"/>
          </a:xfrm>
          <a:prstGeom prst="rect">
            <a:avLst/>
          </a:prstGeom>
        </p:spPr>
        <p:txBody>
          <a:bodyPr wrap="square">
            <a:spAutoFit/>
          </a:bodyPr>
          <a:lstStyle/>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lũ</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772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mang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6167" y="4012066"/>
            <a:ext cx="9689751" cy="1754326"/>
          </a:xfrm>
          <a:prstGeom prst="rect">
            <a:avLst/>
          </a:prstGeom>
        </p:spPr>
        <p:txBody>
          <a:bodyPr wrap="square">
            <a:spAutoFit/>
          </a:bodyPr>
          <a:lstStyle/>
          <a:p>
            <a:r>
              <a:rPr lang="nl-NL" sz="3600" dirty="0">
                <a:solidFill>
                  <a:srgbClr val="0000CC"/>
                </a:solidFill>
                <a:latin typeface="Times New Roman" panose="02020603050405020304" pitchFamily="18" charset="0"/>
                <a:cs typeface="Times New Roman" panose="02020603050405020304" pitchFamily="18" charset="0"/>
              </a:rPr>
              <a:t>	Hết mùa hoa, chim chóc cũng vãn. Cây gạo chấm dứt những ngày tưng bừng ồn ã, lại trở về với dáng vẻ xanh mát, trầm tư</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5644133" y="5766392"/>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a:t>
            </a:r>
          </a:p>
        </p:txBody>
      </p:sp>
      <p:cxnSp>
        <p:nvCxnSpPr>
          <p:cNvPr id="23" name="Straight Connector 22"/>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4" name="Rectangle 23"/>
          <p:cNvSpPr/>
          <p:nvPr/>
        </p:nvSpPr>
        <p:spPr>
          <a:xfrm>
            <a:off x="517534" y="2896008"/>
            <a:ext cx="3212694"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ừng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ững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2789863" y="2941727"/>
            <a:ext cx="2681456"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búp</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n</a:t>
            </a:r>
            <a:r>
              <a:rPr lang="en-US" sz="3600" b="1" i="1">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517534" y="3581400"/>
            <a:ext cx="3505200"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áo</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ậu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8" name="Rectangle 37"/>
          <p:cNvSpPr/>
          <p:nvPr/>
        </p:nvSpPr>
        <p:spPr>
          <a:xfrm>
            <a:off x="2598737" y="3581400"/>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199064" y="4495800"/>
            <a:ext cx="5249236" cy="2308324"/>
          </a:xfrm>
          <a:prstGeom prst="rect">
            <a:avLst/>
          </a:prstGeom>
        </p:spPr>
        <p:txBody>
          <a:bodyPr wrap="square">
            <a:spAutoFit/>
          </a:bodyPr>
          <a:lstStyle/>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lũ</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5994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itchFamily="18" charset="0"/>
              </a:rPr>
              <a:t>CÂY GẠO</a:t>
            </a:r>
          </a:p>
        </p:txBody>
      </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50766" y="2967726"/>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 name="Group 2"/>
          <p:cNvGrpSpPr/>
          <p:nvPr/>
        </p:nvGrpSpPr>
        <p:grpSpPr>
          <a:xfrm>
            <a:off x="6004720" y="3646468"/>
            <a:ext cx="9525001" cy="4503736"/>
            <a:chOff x="6004720" y="3646468"/>
            <a:chExt cx="9525001" cy="4503736"/>
          </a:xfrm>
        </p:grpSpPr>
        <p:grpSp>
          <p:nvGrpSpPr>
            <p:cNvPr id="24" name="Group 23"/>
            <p:cNvGrpSpPr/>
            <p:nvPr/>
          </p:nvGrpSpPr>
          <p:grpSpPr>
            <a:xfrm>
              <a:off x="6004720" y="3646468"/>
              <a:ext cx="9525001" cy="4503736"/>
              <a:chOff x="6004720" y="3563423"/>
              <a:chExt cx="9525001" cy="4503736"/>
            </a:xfrm>
          </p:grpSpPr>
          <p:pic>
            <p:nvPicPr>
              <p:cNvPr id="36"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817429" y="4607005"/>
                <a:ext cx="8026489" cy="707886"/>
              </a:xfrm>
              <a:prstGeom prst="rect">
                <a:avLst/>
              </a:prstGeom>
            </p:spPr>
            <p:txBody>
              <a:bodyPr wrap="square">
                <a:spAutoFit/>
              </a:bodyPr>
              <a:lstStyle/>
              <a:p>
                <a:pPr algn="just"/>
                <a:endParaRPr lang="en-US" sz="4000" b="1" dirty="0">
                  <a:solidFill>
                    <a:srgbClr val="FF0000"/>
                  </a:solidFill>
                  <a:latin typeface="Times New Roman" pitchFamily="18" charset="0"/>
                  <a:cs typeface="Times New Roman" pitchFamily="18" charset="0"/>
                </a:endParaRPr>
              </a:p>
            </p:txBody>
          </p:sp>
        </p:grpSp>
        <p:sp>
          <p:nvSpPr>
            <p:cNvPr id="4" name="Rectangle 3"/>
            <p:cNvSpPr/>
            <p:nvPr/>
          </p:nvSpPr>
          <p:spPr>
            <a:xfrm>
              <a:off x="6602466" y="4414131"/>
              <a:ext cx="8137525" cy="3170099"/>
            </a:xfrm>
            <a:prstGeom prst="rect">
              <a:avLst/>
            </a:prstGeom>
          </p:spPr>
          <p:txBody>
            <a:bodyPr>
              <a:spAutoFit/>
            </a:bodyPr>
            <a:lstStyle/>
            <a:p>
              <a:pPr algn="just"/>
              <a:r>
                <a:rPr lang="nl-NL" sz="4000" b="1" dirty="0">
                  <a:solidFill>
                    <a:srgbClr val="FF0000"/>
                  </a:solidFill>
                  <a:latin typeface="Times New Roman" panose="02020603050405020304" pitchFamily="18" charset="0"/>
                  <a:cs typeface="Times New Roman" panose="02020603050405020304" pitchFamily="18" charset="0"/>
                </a:rPr>
                <a:t>	Bài văn nói lên vẻ đẹp rực rỡ của cây gạo, không khí tưng bừng trên cây gạo khi mùa xuân về; vẻ đẹp trầm tư của cây gạo khi hết màu hoa.</a:t>
              </a:r>
              <a:endParaRPr lang="en-US" sz="4000" b="1" dirty="0">
                <a:solidFill>
                  <a:srgbClr val="FF0000"/>
                </a:solidFill>
                <a:latin typeface="Times New Roman" panose="02020603050405020304" pitchFamily="18" charset="0"/>
                <a:cs typeface="Times New Roman" panose="02020603050405020304" pitchFamily="18" charset="0"/>
              </a:endParaRPr>
            </a:p>
          </p:txBody>
        </p:sp>
      </p:grpSp>
      <p:cxnSp>
        <p:nvCxnSpPr>
          <p:cNvPr id="38" name="Straight Connector 37"/>
          <p:cNvCxnSpPr/>
          <p:nvPr/>
        </p:nvCxnSpPr>
        <p:spPr>
          <a:xfrm>
            <a:off x="5448300" y="2667000"/>
            <a:ext cx="0" cy="59436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517534" y="2896008"/>
            <a:ext cx="3212694"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ừng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ững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2789863" y="2941727"/>
            <a:ext cx="2681456"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búp</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n</a:t>
            </a:r>
            <a:r>
              <a:rPr lang="en-US" sz="3600" b="1" i="1">
                <a:solidFill>
                  <a:srgbClr val="0000CC"/>
                </a:solidFill>
                <a:latin typeface="Times New Roman" pitchFamily="18" charset="0"/>
                <a:cs typeface="Times New Roman" pitchFamily="18" charset="0"/>
              </a:rPr>
              <a:t>õn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517534" y="3581400"/>
            <a:ext cx="3505200"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áo</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a:t>
            </a:r>
            <a:r>
              <a:rPr lang="en-US" sz="3600" b="1" i="1" dirty="0" err="1">
                <a:solidFill>
                  <a:srgbClr val="0000CC"/>
                </a:solidFill>
                <a:latin typeface="Times New Roman" pitchFamily="18" charset="0"/>
                <a:cs typeface="Times New Roman" pitchFamily="18" charset="0"/>
              </a:rPr>
              <a:t>ậu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598737" y="3581400"/>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ũ</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199064" y="4495800"/>
            <a:ext cx="5249236" cy="2308324"/>
          </a:xfrm>
          <a:prstGeom prst="rect">
            <a:avLst/>
          </a:prstGeom>
        </p:spPr>
        <p:txBody>
          <a:bodyPr wrap="square">
            <a:spAutoFit/>
          </a:bodyPr>
          <a:lstStyle/>
          <a:p>
            <a:pPr algn="just"/>
            <a:r>
              <a:rPr lang="en-US" sz="3600" b="1">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Chào </a:t>
            </a:r>
            <a:r>
              <a:rPr lang="vi-VN" sz="3600" b="1" dirty="0">
                <a:solidFill>
                  <a:srgbClr val="0000CC"/>
                </a:solidFill>
                <a:latin typeface="Times New Roman" panose="02020603050405020304" pitchFamily="18" charset="0"/>
                <a:cs typeface="Times New Roman" panose="02020603050405020304" pitchFamily="18" charset="0"/>
              </a:rPr>
              <a:t>mào,</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sậu,</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sáo đen…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đàn đàn</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00CC"/>
                </a:solidFill>
                <a:latin typeface="Times New Roman" panose="02020603050405020304" pitchFamily="18" charset="0"/>
                <a:cs typeface="Times New Roman" panose="02020603050405020304" pitchFamily="18" charset="0"/>
              </a:rPr>
              <a:t> </a:t>
            </a:r>
            <a:r>
              <a:rPr lang="vi-VN" sz="3600" b="1">
                <a:solidFill>
                  <a:srgbClr val="0000CC"/>
                </a:solidFill>
                <a:latin typeface="Times New Roman" panose="02020603050405020304" pitchFamily="18" charset="0"/>
                <a:cs typeface="Times New Roman" panose="02020603050405020304" pitchFamily="18" charset="0"/>
              </a:rPr>
              <a:t>lũ lũ</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bay đi bay về,</a:t>
            </a:r>
            <a:r>
              <a:rPr lang="vi-VN"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lượn lên lượn </a:t>
            </a:r>
            <a:r>
              <a:rPr lang="vi-VN" sz="3600" b="1">
                <a:solidFill>
                  <a:srgbClr val="0000CC"/>
                </a:solidFill>
                <a:latin typeface="Times New Roman" panose="02020603050405020304" pitchFamily="18" charset="0"/>
                <a:cs typeface="Times New Roman" panose="02020603050405020304" pitchFamily="18" charset="0"/>
              </a:rPr>
              <a:t>xuống.</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242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9365</TotalTime>
  <Words>913</Words>
  <Application>Microsoft Office PowerPoint</Application>
  <PresentationFormat>Tùy chỉnh</PresentationFormat>
  <Paragraphs>114</Paragraphs>
  <Slides>14</Slides>
  <Notes>1</Notes>
  <HiddenSlides>0</HiddenSlides>
  <MMClips>3</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14</vt:i4>
      </vt:variant>
    </vt:vector>
  </HeadingPairs>
  <TitlesOfParts>
    <vt:vector size="18" baseType="lpstr">
      <vt:lpstr>Arial</vt:lpstr>
      <vt:lpstr>HP001 4 hàng</vt:lpstr>
      <vt:lpstr>Times New Roman</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996</cp:revision>
  <dcterms:created xsi:type="dcterms:W3CDTF">2008-09-09T22:52:10Z</dcterms:created>
  <dcterms:modified xsi:type="dcterms:W3CDTF">2024-02-19T01:42:08Z</dcterms:modified>
</cp:coreProperties>
</file>